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4" r:id="rId3"/>
    <p:sldId id="265" r:id="rId4"/>
    <p:sldId id="266" r:id="rId5"/>
    <p:sldId id="267" r:id="rId6"/>
    <p:sldId id="268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4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3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4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7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2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6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5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C67B1-5967-4A63-8066-F2432D3BF316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F7F4B-0A36-46F3-8FC3-BCB0F7ED28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MSIPCMContentMarking" descr="{&quot;HashCode&quot;:-1860332160,&quot;Placement&quot;:&quot;Header&quot;,&quot;Top&quot;:0.0,&quot;Left&quot;:293.954651,&quot;SlideWidth&quot;:720,&quot;SlideHeight&quot;:540}"/>
          <p:cNvSpPr txBox="1"/>
          <p:nvPr userDrawn="1"/>
        </p:nvSpPr>
        <p:spPr>
          <a:xfrm>
            <a:off x="3733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8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4" b="66436"/>
          <a:stretch/>
        </p:blipFill>
        <p:spPr bwMode="auto">
          <a:xfrm>
            <a:off x="2" y="262345"/>
            <a:ext cx="7352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5" t="77614"/>
          <a:stretch/>
        </p:blipFill>
        <p:spPr bwMode="auto">
          <a:xfrm>
            <a:off x="7686887" y="5154296"/>
            <a:ext cx="1456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ECM\TEMP\부서함\Brand담당\CI 매뉴얼★\★로고파일-자회사名\14년ver\(주)LG\LG_가로조합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3" y="5060841"/>
            <a:ext cx="824060" cy="3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746760" y="2654680"/>
            <a:ext cx="7650480" cy="529865"/>
          </a:xfrm>
          <a:prstGeom prst="rect">
            <a:avLst/>
          </a:prstGeom>
          <a:extLst/>
        </p:spPr>
        <p:txBody>
          <a:bodyPr/>
          <a:lstStyle>
            <a:defPPr>
              <a:defRPr lang="ko-KR"/>
            </a:defPPr>
            <a:lvl1pPr>
              <a:spcBef>
                <a:spcPct val="0"/>
              </a:spcBef>
              <a:buNone/>
              <a:defRPr sz="3000" b="1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+mj-cs"/>
              </a:defRPr>
            </a:lvl1pPr>
          </a:lstStyle>
          <a:p>
            <a:pPr algn="ctr" fontAlgn="base">
              <a:lnSpc>
                <a:spcPct val="120000"/>
              </a:lnSpc>
              <a:spcAft>
                <a:spcPct val="0"/>
              </a:spcAft>
            </a:pPr>
            <a:r>
              <a:rPr kumimoji="1" lang="ko-KR" altLang="en-US" sz="3200" dirty="0" smtClean="0"/>
              <a:t>부자재 부착 양불 판정 프로그램 사용 </a:t>
            </a:r>
            <a:r>
              <a:rPr kumimoji="1" lang="en-US" altLang="ko-KR" sz="3200" dirty="0" smtClean="0"/>
              <a:t>GUIDE</a:t>
            </a:r>
            <a:endParaRPr kumimoji="1" lang="ko-KR" altLang="en-US" sz="3200" dirty="0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2257671" y="3332407"/>
            <a:ext cx="4749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182563" indent="-182563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dule </a:t>
            </a:r>
            <a:r>
              <a: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Ba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ck-side </a:t>
            </a:r>
            <a:r>
              <a:rPr lang="en-US" altLang="ko-KR" sz="200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Su</a:t>
            </a: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bmaterial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Check by AI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2197151" y="5398790"/>
            <a:ext cx="4749698" cy="3879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Aft>
                <a:spcPct val="0"/>
              </a:spcAft>
              <a:buNone/>
            </a:pPr>
            <a:r>
              <a:rPr kumimoji="1"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UHD1 Project </a:t>
            </a:r>
            <a:r>
              <a:rPr kumimoji="1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｜ 유병천 팀장</a:t>
            </a:r>
            <a:r>
              <a:rPr kumimoji="1"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kumimoji="1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원종권 선임</a:t>
            </a:r>
            <a:r>
              <a:rPr kumimoji="1"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kumimoji="1" lang="ko-KR" altLang="en-US" sz="1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임지원 연구원</a:t>
            </a:r>
            <a:endParaRPr kumimoji="1"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25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사용 필요성</a:t>
            </a:r>
          </a:p>
        </p:txBody>
      </p:sp>
      <p:sp>
        <p:nvSpPr>
          <p:cNvPr id="6" name="Text Box 57">
            <a:extLst>
              <a:ext uri="{FF2B5EF4-FFF2-40B4-BE49-F238E27FC236}">
                <a16:creationId xmlns="" xmlns:a16="http://schemas.microsoft.com/office/drawing/2014/main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6" y="595448"/>
            <a:ext cx="9016473" cy="514253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현재의 부자재 부착 불량 판정 방식의 문제점 개선 필요성 증대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모듈 조립 후 부자재 부착 불량 확인을 작업자가 육안으로 진행하며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판정 편차 및 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Human Error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발생 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Risk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존재함</a:t>
            </a:r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215" y="1765296"/>
            <a:ext cx="8859316" cy="4544024"/>
          </a:xfrm>
          <a:prstGeom prst="roundRect">
            <a:avLst>
              <a:gd name="adj" fmla="val 3144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6487" y="2236838"/>
            <a:ext cx="3154495" cy="2738405"/>
            <a:chOff x="1784648" y="2300513"/>
            <a:chExt cx="3154495" cy="27384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1861" r="525" b="999"/>
            <a:stretch/>
          </p:blipFill>
          <p:spPr>
            <a:xfrm>
              <a:off x="1784648" y="3284984"/>
              <a:ext cx="3154495" cy="1753934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928663" y="2300513"/>
              <a:ext cx="1098817" cy="1150780"/>
              <a:chOff x="1085246" y="3916763"/>
              <a:chExt cx="640729" cy="876052"/>
            </a:xfrm>
          </p:grpSpPr>
          <p:sp>
            <p:nvSpPr>
              <p:cNvPr id="12" name="사다리꼴 11"/>
              <p:cNvSpPr/>
              <p:nvPr/>
            </p:nvSpPr>
            <p:spPr bwMode="auto">
              <a:xfrm rot="19430140">
                <a:off x="1146455" y="4073335"/>
                <a:ext cx="579520" cy="719480"/>
              </a:xfrm>
              <a:prstGeom prst="trapezoid">
                <a:avLst>
                  <a:gd name="adj" fmla="val 2699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246" y="3916763"/>
                <a:ext cx="384379" cy="408839"/>
              </a:xfrm>
              <a:prstGeom prst="rect">
                <a:avLst/>
              </a:prstGeom>
            </p:spPr>
          </p:pic>
        </p:grp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2274717" y="2923927"/>
              <a:ext cx="620422" cy="261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311" tIns="45661" rIns="91311" bIns="45661">
              <a:spAutoFit/>
            </a:bodyPr>
            <a:lstStyle/>
            <a:p>
              <a:pPr fontAlgn="base"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FF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rPr>
                <a:t>OK / NG</a:t>
              </a:r>
              <a:endParaRPr lang="en-US" altLang="ko-KR" sz="1100" dirty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</p:grp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452680" y="5383666"/>
            <a:ext cx="8238640" cy="622996"/>
          </a:xfrm>
          <a:prstGeom prst="roundRect">
            <a:avLst>
              <a:gd name="adj" fmla="val 14912"/>
            </a:avLst>
          </a:prstGeom>
          <a:solidFill>
            <a:srgbClr val="FFC000"/>
          </a:solidFill>
          <a:ln w="3175" algn="ctr">
            <a:solidFill>
              <a:srgbClr val="5F5F5F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119693" tIns="59844" rIns="119693" bIns="59844" anchor="ctr"/>
          <a:lstStyle/>
          <a:p>
            <a:pPr algn="ctr" fontAlgn="base">
              <a:spcBef>
                <a:spcPct val="10000"/>
              </a:spcBef>
              <a:spcAft>
                <a:spcPct val="0"/>
              </a:spcAft>
            </a:pPr>
            <a:r>
              <a:rPr lang="ko-KR" altLang="en-US" sz="20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불량 판정의 신뢰성 및 효율성을 높이기 위해 자동화 시스템 구축을 목표로 함</a:t>
            </a:r>
            <a:endParaRPr kumimoji="1" lang="en-US" altLang="ko-KR" sz="20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1861" r="525" b="999"/>
          <a:stretch/>
        </p:blipFill>
        <p:spPr>
          <a:xfrm>
            <a:off x="5219077" y="3247243"/>
            <a:ext cx="3107851" cy="1728000"/>
          </a:xfrm>
          <a:prstGeom prst="rect">
            <a:avLst/>
          </a:prstGeom>
        </p:spPr>
      </p:pic>
      <p:sp>
        <p:nvSpPr>
          <p:cNvPr id="16" name="사다리꼴 15"/>
          <p:cNvSpPr/>
          <p:nvPr/>
        </p:nvSpPr>
        <p:spPr bwMode="auto">
          <a:xfrm rot="2169860" flipH="1">
            <a:off x="7123522" y="2524573"/>
            <a:ext cx="1006425" cy="997968"/>
          </a:xfrm>
          <a:prstGeom prst="trapezoid">
            <a:avLst>
              <a:gd name="adj" fmla="val 2699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14" y="2388567"/>
            <a:ext cx="873644" cy="5992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61823" y="1857574"/>
            <a:ext cx="1514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Vision </a:t>
            </a:r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camera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8071" y="2636654"/>
            <a:ext cx="14318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Auto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No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 bwMode="auto">
          <a:xfrm rot="5400000">
            <a:off x="3571163" y="3578780"/>
            <a:ext cx="1340067" cy="1087820"/>
          </a:xfrm>
          <a:prstGeom prst="triangle">
            <a:avLst/>
          </a:prstGeom>
          <a:gradFill flip="none" rotWithShape="1">
            <a:gsLst>
              <a:gs pos="37000">
                <a:schemeClr val="tx1">
                  <a:lumMod val="50000"/>
                  <a:lumOff val="50000"/>
                </a:schemeClr>
              </a:gs>
              <a:gs pos="85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" tIns="0" rIns="720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342900" indent="-342900">
              <a:defRPr/>
            </a:pPr>
            <a:endParaRPr lang="ko-KR" altLang="en-US" sz="1200" b="1" dirty="0">
              <a:solidFill>
                <a:prstClr val="black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28380" y="2615633"/>
            <a:ext cx="14157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Manual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8408" y="185757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Human EYE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190957" y="3012652"/>
            <a:ext cx="620422" cy="2614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311" tIns="45661" rIns="91311" bIns="45661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rPr>
              <a:t>OK / NG</a:t>
            </a:r>
            <a:endParaRPr lang="en-US" altLang="ko-KR" sz="1100" dirty="0">
              <a:solidFill>
                <a:srgbClr val="FF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5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양불 판정 원리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8" y="2342530"/>
            <a:ext cx="7320181" cy="4123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382" y="1327159"/>
            <a:ext cx="63344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You only look once : </a:t>
            </a:r>
            <a:r>
              <a:rPr lang="ko-KR" altLang="en-US" b="1" dirty="0" smtClean="0"/>
              <a:t>실시간 객체 탐지를 위한 </a:t>
            </a:r>
            <a:r>
              <a:rPr lang="ko-KR" altLang="en-US" b="1" dirty="0" err="1" smtClean="0"/>
              <a:t>딥러닝</a:t>
            </a:r>
            <a:r>
              <a:rPr lang="ko-KR" altLang="en-US" b="1" dirty="0" smtClean="0"/>
              <a:t> 알고리즘</a:t>
            </a:r>
            <a:endParaRPr lang="en-US" altLang="ko-KR" b="1" dirty="0" smtClean="0"/>
          </a:p>
          <a:p>
            <a:r>
              <a:rPr lang="ko-KR" altLang="en-US" sz="1600" dirty="0" smtClean="0"/>
              <a:t>사전에 학습된 이미지 </a:t>
            </a:r>
            <a:r>
              <a:rPr lang="en-US" altLang="ko-KR" sz="1600" dirty="0" smtClean="0"/>
              <a:t>Data Set</a:t>
            </a:r>
            <a:r>
              <a:rPr lang="ko-KR" altLang="en-US" sz="1600" dirty="0" smtClean="0"/>
              <a:t>을 기반으로 이미지를 판독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515857"/>
            <a:ext cx="2287872" cy="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7665" y="13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필요사항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554385"/>
            <a:ext cx="3578382" cy="2160000"/>
          </a:xfrm>
          <a:prstGeom prst="rect">
            <a:avLst/>
          </a:prstGeom>
        </p:spPr>
      </p:pic>
      <p:sp>
        <p:nvSpPr>
          <p:cNvPr id="12" name="Text Box 57">
            <a:extLst>
              <a:ext uri="{FF2B5EF4-FFF2-40B4-BE49-F238E27FC236}">
                <a16:creationId xmlns="" xmlns:a16="http://schemas.microsoft.com/office/drawing/2014/main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6" y="595448"/>
            <a:ext cx="9016473" cy="575809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기반 자동 판정을 위해 모듈의 양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이미지 확보 및 학습을 위한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Set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 필요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Google </a:t>
            </a:r>
            <a:r>
              <a:rPr lang="en-US" altLang="ko-KR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Colab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등의 </a:t>
            </a: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파이썬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활용하여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검증을 진행하기 위한 </a:t>
            </a: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머신러닝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진행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82" y="3554385"/>
            <a:ext cx="3707149" cy="2160000"/>
          </a:xfrm>
          <a:prstGeom prst="rect">
            <a:avLst/>
          </a:prstGeom>
        </p:spPr>
      </p:pic>
      <p:pic>
        <p:nvPicPr>
          <p:cNvPr id="14" name="Picture 2" descr="Roboflow, Inc. Logo Vector (.SVG + .PNG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0" b="27523"/>
          <a:stretch/>
        </p:blipFill>
        <p:spPr bwMode="auto">
          <a:xfrm>
            <a:off x="480695" y="1448421"/>
            <a:ext cx="31089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562" y="1541053"/>
            <a:ext cx="2571639" cy="759577"/>
          </a:xfrm>
          <a:prstGeom prst="rect">
            <a:avLst/>
          </a:prstGeom>
        </p:spPr>
      </p:pic>
      <p:sp>
        <p:nvSpPr>
          <p:cNvPr id="16" name="Text Box 57">
            <a:extLst>
              <a:ext uri="{FF2B5EF4-FFF2-40B4-BE49-F238E27FC236}">
                <a16:creationId xmlns="" xmlns:a16="http://schemas.microsoft.com/office/drawing/2014/main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45" y="2973355"/>
            <a:ext cx="2503915" cy="298810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모듈 양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이미지 예시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5191" y="603009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&lt;OK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도면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68315" y="6091881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&lt;NG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도면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12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57665" y="13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필요사항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="" xmlns:a16="http://schemas.microsoft.com/office/drawing/2014/main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6" y="595448"/>
            <a:ext cx="9016473" cy="298810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기반 자동 판정 진행을 위해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PC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와 연결하여 사용 가능한 카메라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웹캠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등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구비 필요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064" y="1039729"/>
            <a:ext cx="668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-.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원활한 판정 진행을 위해 양 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판정이 가능한 수준의 고해상도 </a:t>
            </a:r>
            <a:r>
              <a:rPr lang="ko-KR" altLang="en-US" sz="1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웹캠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필요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(UHD</a:t>
            </a:r>
            <a:r>
              <a:rPr lang="ko-KR" altLang="en-US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급 권장</a:t>
            </a:r>
            <a:r>
              <a:rPr lang="en-US" altLang="ko-KR" sz="1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</a:t>
            </a:r>
            <a:endParaRPr lang="en-US" altLang="ko-KR" sz="1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상황에 따른 측정조건 변화를 위해 높이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각도 조절이 가능한 삼각대 필요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0064" y="1983890"/>
            <a:ext cx="8539415" cy="3420132"/>
            <a:chOff x="238897" y="2544063"/>
            <a:chExt cx="8539415" cy="342013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97" y="2990851"/>
              <a:ext cx="5285945" cy="29733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86832" y="3361038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측정 모듈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1524" y="3904735"/>
              <a:ext cx="1886465" cy="12686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4242486" y="3575222"/>
              <a:ext cx="510746" cy="3212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4744994" y="3578656"/>
              <a:ext cx="214183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424671" y="4114800"/>
              <a:ext cx="858107" cy="18493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699265" y="3141921"/>
              <a:ext cx="502508" cy="96704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200398" y="3143639"/>
              <a:ext cx="367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86832" y="2942917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판정용 카메라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0786" y="4248664"/>
              <a:ext cx="1166338" cy="10647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 flipV="1">
              <a:off x="1421025" y="2736966"/>
              <a:ext cx="598619" cy="1512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2010031" y="2728729"/>
              <a:ext cx="486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86832" y="2544063"/>
              <a:ext cx="1891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System </a:t>
              </a:r>
              <a:r>
                <a:rPr lang="ko-KR" altLang="en-US" dirty="0" smtClean="0"/>
                <a:t>구동용 </a:t>
              </a:r>
              <a:r>
                <a:rPr lang="en-US" altLang="ko-KR" dirty="0" smtClean="0"/>
                <a:t>PC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14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BASU Guide 초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449" y="1134761"/>
            <a:ext cx="6895070" cy="517130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2F62B97-E497-4CF5-B7E5-20806F9400D1}"/>
              </a:ext>
            </a:extLst>
          </p:cNvPr>
          <p:cNvCxnSpPr>
            <a:cxnSpLocks/>
          </p:cNvCxnSpPr>
          <p:nvPr/>
        </p:nvCxnSpPr>
        <p:spPr>
          <a:xfrm>
            <a:off x="0" y="3871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57665" y="137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실사용 영상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Guide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2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3329</TotalTime>
  <Words>237</Words>
  <Application>Microsoft Office PowerPoint</Application>
  <PresentationFormat>화면 슬라이드 쇼(4:3)</PresentationFormat>
  <Paragraphs>32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LG스마트체 Regular</vt:lpstr>
      <vt:lpstr>LG스마트체2.0 Regular</vt:lpstr>
      <vt:lpstr>돋움</vt:lpstr>
      <vt:lpstr>맑은 고딕</vt:lpstr>
      <vt:lpstr>Arial</vt:lpstr>
      <vt:lpstr>Arial Narrow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원종권/연구원/TV NanoCell Project(jongkwon77.won@lge.com)</dc:creator>
  <cp:lastModifiedBy>원종권/연구원/TV NanoCell Project(jongkwon77.won@lge.com)</cp:lastModifiedBy>
  <cp:revision>28</cp:revision>
  <dcterms:created xsi:type="dcterms:W3CDTF">2023-11-13T00:55:59Z</dcterms:created>
  <dcterms:modified xsi:type="dcterms:W3CDTF">2023-12-14T07:08:28Z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2023-12-14T07:08:27Z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03b387a7-25e6-4d46-a4cd-5cb2de882cbc</vt:lpwstr>
  </property>
  <property fmtid="{D5CDD505-2E9C-101B-9397-08002B2CF9AE}" pid="8" name="MSIP_Label_cc6ed9fc-fefc-4a0c-a6d6-10cf236c0d4f_ContentBits">
    <vt:lpwstr>1</vt:lpwstr>
  </property>
</Properties>
</file>